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1021" r:id="rId2"/>
    <p:sldId id="1029" r:id="rId3"/>
    <p:sldId id="1028" r:id="rId4"/>
    <p:sldId id="1025" r:id="rId5"/>
    <p:sldId id="1026" r:id="rId6"/>
    <p:sldId id="1027" r:id="rId7"/>
    <p:sldId id="1022" r:id="rId8"/>
    <p:sldId id="1023" r:id="rId9"/>
    <p:sldId id="102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29.01.2018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3EDF76-2D19-4701-9985-37EBAC92037B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7E0C-877B-44BC-9B31-968175204650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79A2A6-E61A-42AD-8543-A56FEA1454B7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908C-4D7C-43FC-B360-CCCB0060C767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46A5-3353-46E3-9D32-7E217EC28C20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C8CC73-D518-468F-A1A6-53EC257EFD47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717BC5-77D0-4B6C-859B-D1D273FD6681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AB5E-CECE-4765-B544-B0778DF12FF3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1799-0961-4913-9FE8-ADE7CDD79416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9907-E81D-4AA2-9468-8E7A555A77CF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A3B6F2-DB07-4081-BB4D-ECC9BC7754C6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C05710-9F52-4497-8828-45999369F208}" type="datetime1">
              <a:rPr lang="de-DE" smtClean="0"/>
              <a:t>29.01.2018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3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Die Punkte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de-DE" sz="2400" dirty="0" smtClean="0"/>
                  <a:t> bilden ein Dreieck.</a:t>
                </a:r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/>
                  <a:t>Ist das Dreieck gleichschenklig?</a:t>
                </a:r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/>
                  <a:t>Ist das Dreieck rechtwinklig?</a:t>
                </a:r>
                <a:endParaRPr lang="de-DE" sz="2400" dirty="0" smtClean="0"/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/>
                  <a:t>Bestimmen Sie den Flächeninhalt des Dreiecks.</a:t>
                </a:r>
              </a:p>
              <a:p>
                <a:pPr marL="0" lvl="0" indent="0">
                  <a:buNone/>
                </a:pPr>
                <a:endParaRPr lang="de-DE" sz="2400" dirty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89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 – Lösung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a) Ist </a:t>
                </a:r>
                <a:r>
                  <a:rPr lang="de-DE" sz="2200" b="1" dirty="0"/>
                  <a:t>das Dreieck gleichschenklig? </a:t>
                </a:r>
                <a:endParaRPr lang="de-DE" sz="2200" b="1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/>
                        </m:ctrlPr>
                      </m:accPr>
                      <m:e>
                        <m:r>
                          <a:rPr lang="de-DE" sz="2200" i="1"/>
                          <m:t>𝐴𝐵</m:t>
                        </m:r>
                      </m:e>
                    </m:acc>
                    <m:r>
                      <a:rPr lang="de-DE" sz="2200" i="1"/>
                      <m:t>=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200" i="1"/>
                                <m:t>−</m:t>
                              </m:r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200" i="1"/>
                                <m:t>−</m:t>
                              </m:r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de-DE" sz="2200" i="1"/>
                                <m:t>−</m:t>
                              </m:r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/>
                      <m:t>=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und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/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/>
                            </m:ctrlPr>
                          </m:accPr>
                          <m:e>
                            <m:r>
                              <a:rPr lang="de-DE" sz="2200" i="1"/>
                              <m:t>𝐴𝐵</m:t>
                            </m:r>
                          </m:e>
                        </m:acc>
                      </m:e>
                    </m:d>
                    <m:r>
                      <a:rPr lang="de-DE" sz="2200" i="1"/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i="1"/>
                        </m:ctrlPr>
                      </m:dPr>
                      <m:e>
                        <m:d>
                          <m:dPr>
                            <m:ctrlPr>
                              <a:rPr lang="de-DE" sz="2200" i="1"/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/>
                                </m:ctrlPr>
                              </m:mPr>
                              <m:mr>
                                <m:e>
                                  <m:r>
                                    <a:rPr lang="de-DE" sz="22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/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/>
                                    <m:t>3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i="1"/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200" dirty="0"/>
                  <a:t>  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/>
                        </m:ctrlPr>
                      </m:accPr>
                      <m:e>
                        <m:r>
                          <a:rPr lang="de-DE" sz="2200" i="1"/>
                          <m:t>𝐴𝐶</m:t>
                        </m:r>
                      </m:e>
                    </m:acc>
                    <m:r>
                      <a:rPr lang="de-DE" sz="2200" i="1"/>
                      <m:t>=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200" i="1"/>
                                <m:t>−</m:t>
                              </m:r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de-DE" sz="2200" i="1"/>
                                <m:t>−</m:t>
                              </m:r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de-DE" sz="2200" i="1"/>
                                <m:t>−</m:t>
                              </m:r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/>
                      <m:t>=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200" dirty="0"/>
                  <a:t> </a:t>
                </a:r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200" dirty="0"/>
                  <a:t>  </a:t>
                </a:r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:endParaRPr lang="de-DE" sz="2200" b="1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Die Seiten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de-DE" sz="2200" dirty="0" smtClean="0"/>
                  <a:t> haben die gleiche Länge, folglich ist das Dreieck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de-DE" sz="2200" dirty="0" smtClean="0"/>
                  <a:t> gleichschenklig.</a:t>
                </a:r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 r="-10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/>
              <p:cNvSpPr/>
              <p:nvPr/>
            </p:nvSpPr>
            <p:spPr>
              <a:xfrm>
                <a:off x="7740352" y="44890"/>
                <a:ext cx="1296144" cy="12318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de-DE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sz="1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de-DE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44890"/>
                <a:ext cx="1296144" cy="12318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36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 – Lösung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000" b="1" dirty="0" smtClean="0"/>
                  <a:t>b) Ist </a:t>
                </a:r>
                <a:r>
                  <a:rPr lang="de-DE" sz="2000" b="1" dirty="0"/>
                  <a:t>das Dreieck </a:t>
                </a:r>
                <a:r>
                  <a:rPr lang="de-DE" sz="2000" b="1" dirty="0" smtClean="0"/>
                  <a:t>rechtwinklig</a:t>
                </a:r>
                <a:r>
                  <a:rPr lang="de-DE" sz="2000" b="1" dirty="0"/>
                  <a:t>? </a:t>
                </a:r>
                <a:endParaRPr lang="de-DE" sz="2000" b="1" dirty="0" smtClean="0"/>
              </a:p>
              <a:p>
                <a:pPr marL="0" indent="0">
                  <a:buNone/>
                </a:pPr>
                <a:r>
                  <a:rPr lang="de-DE" sz="2000" dirty="0" smtClean="0"/>
                  <a:t>Wir haben zu prüfen, ob das Skalarprodukt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b="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b="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000" dirty="0" smtClean="0"/>
                  <a:t> ist.</a:t>
                </a:r>
              </a:p>
              <a:p>
                <a:pPr marL="0" indent="0">
                  <a:buNone/>
                </a:pPr>
                <a:r>
                  <a:rPr lang="de-DE" sz="2000" dirty="0" smtClean="0"/>
                  <a:t>Es folgt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=0⋅0+0⋅3+3⋅0=0</m:t>
                    </m:r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Das Dreieck ist bei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 rechtwinklig.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c) Flächeninhalt des Dreiecks</a:t>
                </a:r>
              </a:p>
              <a:p>
                <a:pPr marL="0" indent="0">
                  <a:buNone/>
                </a:pPr>
                <a:endParaRPr lang="de-DE" sz="8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2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acc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⋅3⋅3=4,5</m:t>
                      </m:r>
                    </m:oMath>
                  </m:oMathPara>
                </a14:m>
                <a:endParaRPr lang="de-DE" sz="2200" dirty="0" smtClean="0"/>
              </a:p>
              <a:p>
                <a:pPr marL="0" indent="0">
                  <a:buNone/>
                </a:pPr>
                <a:endParaRPr lang="de-DE" sz="800" b="1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</a:t>
                </a:r>
                <a:r>
                  <a:rPr lang="de-DE" sz="2200" b="1" dirty="0"/>
                  <a:t>:</a:t>
                </a:r>
                <a:r>
                  <a:rPr lang="de-DE" sz="2200" dirty="0"/>
                  <a:t> </a:t>
                </a:r>
                <a:r>
                  <a:rPr lang="de-DE" sz="2200" dirty="0" smtClean="0"/>
                  <a:t>Die Fläche des Dreiecks beträgt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4,5</m:t>
                    </m:r>
                  </m:oMath>
                </a14:m>
                <a:r>
                  <a:rPr lang="de-DE" sz="2200" dirty="0" smtClean="0"/>
                  <a:t> LE².</a:t>
                </a:r>
                <a:endParaRPr lang="de-DE" sz="22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36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2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/>
                  <a:t>Die Punkte </a:t>
                </a:r>
                <a14:m>
                  <m:oMath xmlns:m="http://schemas.openxmlformats.org/officeDocument/2006/math">
                    <m:r>
                      <a:rPr lang="de-DE" sz="2400" i="1"/>
                      <m:t>𝐴</m:t>
                    </m:r>
                    <m:d>
                      <m:dPr>
                        <m:ctrlPr>
                          <a:rPr lang="de-DE" sz="2400" i="1"/>
                        </m:ctrlPr>
                      </m:dPr>
                      <m:e>
                        <m:r>
                          <a:rPr lang="de-DE" sz="2400" i="1"/>
                          <m:t>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/>
                            </m:ctrlPr>
                          </m:dPr>
                          <m:e>
                            <m:r>
                              <a:rPr lang="de-DE" sz="2400" i="1"/>
                              <m:t>1</m:t>
                            </m:r>
                          </m:e>
                        </m:d>
                        <m:r>
                          <a:rPr lang="de-DE" sz="2400" i="1"/>
                          <m:t>4</m:t>
                        </m:r>
                      </m:e>
                    </m:d>
                  </m:oMath>
                </a14:m>
                <a:r>
                  <a:rPr lang="de-DE" sz="2400" dirty="0"/>
                  <a:t>, </a:t>
                </a:r>
                <a14:m>
                  <m:oMath xmlns:m="http://schemas.openxmlformats.org/officeDocument/2006/math">
                    <m:r>
                      <a:rPr lang="de-DE" sz="2400" i="1"/>
                      <m:t>𝐵</m:t>
                    </m:r>
                    <m:d>
                      <m:dPr>
                        <m:ctrlPr>
                          <a:rPr lang="de-DE" sz="2400" i="1"/>
                        </m:ctrlPr>
                      </m:dPr>
                      <m:e>
                        <m:r>
                          <a:rPr lang="de-DE" sz="2400" i="1"/>
                          <m:t>−1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/>
                            </m:ctrlPr>
                          </m:dPr>
                          <m:e>
                            <m:r>
                              <a:rPr lang="de-DE" sz="2400" i="1"/>
                              <m:t>1</m:t>
                            </m:r>
                          </m:e>
                        </m:d>
                        <m:r>
                          <a:rPr lang="de-DE" sz="2400" i="1"/>
                          <m:t>7</m:t>
                        </m:r>
                      </m:e>
                    </m:d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i="1"/>
                      <m:t>𝐶</m:t>
                    </m:r>
                    <m:d>
                      <m:dPr>
                        <m:ctrlPr>
                          <a:rPr lang="de-DE" sz="2400" i="1"/>
                        </m:ctrlPr>
                      </m:dPr>
                      <m:e>
                        <m:r>
                          <a:rPr lang="de-DE" sz="2400" i="1"/>
                          <m:t>6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/>
                            </m:ctrlPr>
                          </m:dPr>
                          <m:e>
                            <m:r>
                              <a:rPr lang="de-DE" sz="2400" i="1"/>
                              <m:t>𝑥</m:t>
                            </m:r>
                          </m:e>
                        </m:d>
                        <m:r>
                          <a:rPr lang="de-DE" sz="2400" i="1"/>
                          <m:t>8</m:t>
                        </m:r>
                      </m:e>
                    </m:d>
                  </m:oMath>
                </a14:m>
                <a:r>
                  <a:rPr lang="de-DE" sz="2400" dirty="0"/>
                  <a:t> bilden ein Dreieck. </a:t>
                </a: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Bestimmen </a:t>
                </a:r>
                <a:r>
                  <a:rPr lang="de-DE" sz="2400" dirty="0"/>
                  <a:t>Sie </a:t>
                </a:r>
                <a14:m>
                  <m:oMath xmlns:m="http://schemas.openxmlformats.org/officeDocument/2006/math">
                    <m:r>
                      <a:rPr lang="de-DE" sz="2400" i="1"/>
                      <m:t>𝑥</m:t>
                    </m:r>
                  </m:oMath>
                </a14:m>
                <a:r>
                  <a:rPr lang="de-DE" sz="2400" dirty="0"/>
                  <a:t> so, dass das Dreieck mit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400" i="1"/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400" i="1"/>
                            </m:ctrlPr>
                          </m:accPr>
                          <m:e>
                            <m:r>
                              <a:rPr lang="de-DE" sz="2400" i="1"/>
                              <m:t>𝐴𝐵</m:t>
                            </m:r>
                          </m:e>
                        </m:acc>
                      </m:e>
                    </m:d>
                    <m:r>
                      <a:rPr lang="de-DE" sz="2400" i="1"/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400" i="1"/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400" i="1"/>
                            </m:ctrlPr>
                          </m:accPr>
                          <m:e>
                            <m:r>
                              <a:rPr lang="de-DE" sz="2400" i="1"/>
                              <m:t>𝐴𝐶</m:t>
                            </m:r>
                          </m:e>
                        </m:acc>
                      </m:e>
                    </m:d>
                  </m:oMath>
                </a14:m>
                <a:r>
                  <a:rPr lang="de-DE" sz="2400" dirty="0"/>
                  <a:t> gleichschenklig ist.</a:t>
                </a: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008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2 – Lösung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/>
                  <a:t>Wir </a:t>
                </a:r>
                <a:r>
                  <a:rPr lang="de-DE" sz="2200" dirty="0"/>
                  <a:t>bestimmen </a:t>
                </a:r>
                <a:r>
                  <a:rPr lang="de-DE" sz="2200" dirty="0" smtClean="0"/>
                  <a:t>zunächst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/>
                        </m:ctrlPr>
                      </m:accPr>
                      <m:e>
                        <m:r>
                          <a:rPr lang="de-DE" sz="2200" i="1"/>
                          <m:t>𝐴𝐵</m:t>
                        </m:r>
                      </m:e>
                    </m:acc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/>
                        </m:ctrlPr>
                      </m:accPr>
                      <m:e>
                        <m:r>
                          <a:rPr lang="de-DE" sz="2200" i="1"/>
                          <m:t>𝐴𝐶</m:t>
                        </m:r>
                      </m:e>
                    </m:acc>
                  </m:oMath>
                </a14:m>
                <a:r>
                  <a:rPr lang="de-DE" sz="2200" dirty="0" smtClean="0"/>
                  <a:t>:</a:t>
                </a:r>
                <a:endParaRPr lang="de-DE" sz="2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/>
                        </m:ctrlPr>
                      </m:accPr>
                      <m:e>
                        <m:r>
                          <a:rPr lang="de-DE" sz="2200" i="1"/>
                          <m:t>𝐴𝐵</m:t>
                        </m:r>
                      </m:e>
                    </m:acc>
                    <m:r>
                      <a:rPr lang="de-DE" sz="2200" i="1"/>
                      <m:t>=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a:rPr lang="de-DE" sz="2200" i="1"/>
                                <m:t>−1−3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1−1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7−4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/>
                      <m:t>=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a:rPr lang="de-DE" sz="2200" i="1"/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200" dirty="0"/>
                  <a:t> </a:t>
                </a:r>
                <a:endParaRPr lang="de-DE" sz="2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/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/>
                            </m:ctrlPr>
                          </m:accPr>
                          <m:e>
                            <m:r>
                              <a:rPr lang="de-DE" sz="2200" i="1"/>
                              <m:t>𝐴𝐵</m:t>
                            </m:r>
                          </m:e>
                        </m:acc>
                      </m:e>
                    </m:d>
                    <m:r>
                      <a:rPr lang="de-DE" sz="2200" i="1"/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i="1"/>
                        </m:ctrlPr>
                      </m:dPr>
                      <m:e>
                        <m:d>
                          <m:dPr>
                            <m:ctrlPr>
                              <a:rPr lang="de-DE" sz="2200" i="1"/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/>
                                </m:ctrlPr>
                              </m:mPr>
                              <m:mr>
                                <m:e>
                                  <m:r>
                                    <a:rPr lang="de-DE" sz="2200" i="1"/>
                                    <m:t>−4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/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/>
                                    <m:t>3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i="1"/>
                      <m:t>=</m:t>
                    </m:r>
                    <m:rad>
                      <m:radPr>
                        <m:degHide m:val="on"/>
                        <m:ctrlPr>
                          <a:rPr lang="de-DE" sz="2200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2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/>
                                </m:ctrlPr>
                              </m:dPr>
                              <m:e>
                                <m:r>
                                  <a:rPr lang="de-DE" sz="2200" i="1"/>
                                  <m:t>−4</m:t>
                                </m:r>
                              </m:e>
                            </m:d>
                          </m:e>
                          <m:sup>
                            <m:r>
                              <a:rPr lang="de-DE" sz="2200" i="1"/>
                              <m:t>2</m:t>
                            </m:r>
                          </m:sup>
                        </m:sSup>
                        <m:r>
                          <a:rPr lang="de-DE" sz="2200" i="1"/>
                          <m:t>+</m:t>
                        </m:r>
                        <m:sSup>
                          <m:sSupPr>
                            <m:ctrlPr>
                              <a:rPr lang="de-DE" sz="2200" i="1"/>
                            </m:ctrlPr>
                          </m:sSupPr>
                          <m:e>
                            <m:r>
                              <a:rPr lang="de-DE" sz="2200" i="1"/>
                              <m:t>0</m:t>
                            </m:r>
                          </m:e>
                          <m:sup>
                            <m:r>
                              <a:rPr lang="de-DE" sz="2200" i="1"/>
                              <m:t>2</m:t>
                            </m:r>
                          </m:sup>
                        </m:sSup>
                        <m:r>
                          <a:rPr lang="de-DE" sz="2200" i="1"/>
                          <m:t>+</m:t>
                        </m:r>
                        <m:sSup>
                          <m:sSupPr>
                            <m:ctrlPr>
                              <a:rPr lang="de-DE" sz="2200" i="1"/>
                            </m:ctrlPr>
                          </m:sSupPr>
                          <m:e>
                            <m:r>
                              <a:rPr lang="de-DE" sz="2200" i="1"/>
                              <m:t>3</m:t>
                            </m:r>
                          </m:e>
                          <m:sup>
                            <m:r>
                              <a:rPr lang="de-DE" sz="2200" i="1"/>
                              <m:t>2</m:t>
                            </m:r>
                          </m:sup>
                        </m:sSup>
                        <m:r>
                          <a:rPr lang="de-DE" sz="2200" i="1"/>
                          <m:t> </m:t>
                        </m:r>
                      </m:e>
                    </m:rad>
                    <m:r>
                      <a:rPr lang="de-DE" sz="2200" i="1"/>
                      <m:t>=5</m:t>
                    </m:r>
                  </m:oMath>
                </a14:m>
                <a:r>
                  <a:rPr lang="de-DE" sz="2200" dirty="0"/>
                  <a:t> </a:t>
                </a:r>
                <a:r>
                  <a:rPr lang="de-DE" sz="800" dirty="0"/>
                  <a:t> 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/>
                        </m:ctrlPr>
                      </m:accPr>
                      <m:e>
                        <m:r>
                          <a:rPr lang="de-DE" sz="2200" i="1"/>
                          <m:t>𝐴𝐶</m:t>
                        </m:r>
                      </m:e>
                    </m:acc>
                    <m:r>
                      <a:rPr lang="de-DE" sz="2200" i="1"/>
                      <m:t>=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a:rPr lang="de-DE" sz="2200" i="1"/>
                                <m:t>6−3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𝑥</m:t>
                              </m:r>
                              <m:r>
                                <a:rPr lang="de-DE" sz="2200" i="1"/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8−4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/>
                      <m:t>=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/>
                            </m:ctrlPr>
                          </m:mPr>
                          <m:mr>
                            <m:e>
                              <m:r>
                                <a:rPr lang="de-DE" sz="2200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𝑥</m:t>
                              </m:r>
                              <m:r>
                                <a:rPr lang="de-DE" sz="2200" i="1"/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/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200" dirty="0"/>
                  <a:t>  </a:t>
                </a:r>
                <a:endParaRPr lang="de-DE" sz="2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i="1"/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/>
                            </m:ctrlPr>
                          </m:accPr>
                          <m:e>
                            <m:r>
                              <a:rPr lang="de-DE" sz="2200" i="1"/>
                              <m:t>𝐴𝐶</m:t>
                            </m:r>
                          </m:e>
                        </m:acc>
                      </m:e>
                    </m:d>
                    <m:r>
                      <a:rPr lang="de-DE" sz="2200" i="1"/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i="1"/>
                        </m:ctrlPr>
                      </m:dPr>
                      <m:e>
                        <m:d>
                          <m:dPr>
                            <m:ctrlPr>
                              <a:rPr lang="de-DE" sz="2200" i="1"/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/>
                                </m:ctrlPr>
                              </m:mPr>
                              <m:mr>
                                <m:e>
                                  <m:r>
                                    <a:rPr lang="de-DE" sz="2200" i="1"/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/>
                                    <m:t>𝑥</m:t>
                                  </m:r>
                                  <m:r>
                                    <a:rPr lang="de-DE" sz="2200" i="1"/>
                                    <m:t>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/>
                                    <m:t>4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i="1"/>
                      <m:t>=</m:t>
                    </m:r>
                    <m:rad>
                      <m:radPr>
                        <m:degHide m:val="on"/>
                        <m:ctrlPr>
                          <a:rPr lang="de-DE" sz="2200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200" i="1"/>
                            </m:ctrlPr>
                          </m:sSupPr>
                          <m:e>
                            <m:r>
                              <a:rPr lang="de-DE" sz="2200" i="1"/>
                              <m:t>3</m:t>
                            </m:r>
                          </m:e>
                          <m:sup>
                            <m:r>
                              <a:rPr lang="de-DE" sz="2200" i="1"/>
                              <m:t>2</m:t>
                            </m:r>
                          </m:sup>
                        </m:sSup>
                        <m:r>
                          <a:rPr lang="de-DE" sz="2200" i="1"/>
                          <m:t>+</m:t>
                        </m:r>
                        <m:sSup>
                          <m:sSupPr>
                            <m:ctrlPr>
                              <a:rPr lang="de-DE" sz="22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/>
                                </m:ctrlPr>
                              </m:dPr>
                              <m:e>
                                <m:r>
                                  <a:rPr lang="de-DE" sz="2200" i="1"/>
                                  <m:t>𝑥</m:t>
                                </m:r>
                                <m:r>
                                  <a:rPr lang="de-DE" sz="2200" i="1"/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de-DE" sz="2200" i="1"/>
                              <m:t>2</m:t>
                            </m:r>
                          </m:sup>
                        </m:sSup>
                        <m:r>
                          <a:rPr lang="de-DE" sz="2200" i="1"/>
                          <m:t>+</m:t>
                        </m:r>
                        <m:sSup>
                          <m:sSupPr>
                            <m:ctrlPr>
                              <a:rPr lang="de-DE" sz="2200" i="1"/>
                            </m:ctrlPr>
                          </m:sSupPr>
                          <m:e>
                            <m:r>
                              <a:rPr lang="de-DE" sz="2200" i="1"/>
                              <m:t>4</m:t>
                            </m:r>
                          </m:e>
                          <m:sup>
                            <m:r>
                              <a:rPr lang="de-DE" sz="2200" i="1"/>
                              <m:t>2</m:t>
                            </m:r>
                          </m:sup>
                        </m:sSup>
                        <m:r>
                          <a:rPr lang="de-DE" sz="2200" i="1"/>
                          <m:t> </m:t>
                        </m:r>
                      </m:e>
                    </m:rad>
                    <m:r>
                      <a:rPr lang="de-DE" sz="2200" i="1"/>
                      <m:t>=</m:t>
                    </m:r>
                    <m:rad>
                      <m:radPr>
                        <m:degHide m:val="on"/>
                        <m:ctrlPr>
                          <a:rPr lang="de-DE" sz="2200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2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/>
                                </m:ctrlPr>
                              </m:dPr>
                              <m:e>
                                <m:r>
                                  <a:rPr lang="de-DE" sz="2200" i="1"/>
                                  <m:t>𝑥</m:t>
                                </m:r>
                                <m:r>
                                  <a:rPr lang="de-DE" sz="2200" i="1"/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de-DE" sz="2200" i="1"/>
                              <m:t>2</m:t>
                            </m:r>
                          </m:sup>
                        </m:sSup>
                        <m:r>
                          <a:rPr lang="de-DE" sz="2200" i="1"/>
                          <m:t>+25</m:t>
                        </m:r>
                      </m:e>
                    </m:rad>
                  </m:oMath>
                </a14:m>
                <a:r>
                  <a:rPr lang="de-DE" sz="2200" dirty="0" smtClean="0"/>
                  <a:t> </a:t>
                </a:r>
                <a:endParaRPr lang="de-DE" sz="22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7884368" y="148891"/>
                <a:ext cx="1166858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−1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DE" sz="1600" dirty="0" smtClean="0"/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6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de-DE" sz="1600" dirty="0"/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148891"/>
                <a:ext cx="1166858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38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2 – Lösung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/>
                  <a:t>Gleichsetzen </a:t>
                </a:r>
                <a:r>
                  <a:rPr lang="de-DE" sz="2200" dirty="0"/>
                  <a:t>der beiden Längen liefert eine Gleichung, die wir nach </a:t>
                </a:r>
                <a14:m>
                  <m:oMath xmlns:m="http://schemas.openxmlformats.org/officeDocument/2006/math">
                    <m:r>
                      <a:rPr lang="de-DE" sz="2200" i="1"/>
                      <m:t>𝑥</m:t>
                    </m:r>
                  </m:oMath>
                </a14:m>
                <a:r>
                  <a:rPr lang="de-DE" sz="2200" dirty="0"/>
                  <a:t> auflösen können: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2200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2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/>
                                </m:ctrlPr>
                              </m:dPr>
                              <m:e>
                                <m:r>
                                  <a:rPr lang="de-DE" sz="2200" i="1"/>
                                  <m:t>𝑥</m:t>
                                </m:r>
                                <m:r>
                                  <a:rPr lang="de-DE" sz="2200" i="1"/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de-DE" sz="2200" i="1"/>
                              <m:t>2</m:t>
                            </m:r>
                          </m:sup>
                        </m:sSup>
                        <m:r>
                          <a:rPr lang="de-DE" sz="2200" i="1"/>
                          <m:t>+25</m:t>
                        </m:r>
                      </m:e>
                    </m:rad>
                    <m:r>
                      <a:rPr lang="de-DE" sz="2200" i="1"/>
                      <m:t>=5</m:t>
                    </m:r>
                  </m:oMath>
                </a14:m>
                <a:r>
                  <a:rPr lang="de-DE" sz="2200" dirty="0"/>
                  <a:t> 	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/>
                        </m:ctrlPr>
                      </m:sSupPr>
                      <m:e>
                        <m:r>
                          <a:rPr lang="de-DE" sz="2200" i="1"/>
                          <m:t> </m:t>
                        </m:r>
                      </m:e>
                      <m:sup>
                        <m:r>
                          <a:rPr lang="de-DE" sz="2200" i="1"/>
                          <m:t>2</m:t>
                        </m:r>
                      </m:sup>
                    </m:sSup>
                    <m:r>
                      <a:rPr lang="de-DE" sz="2200" i="1"/>
                      <m:t>   </m:t>
                    </m:r>
                  </m:oMath>
                </a14:m>
                <a:endParaRPr lang="de-DE" sz="2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/>
                        </m:ctrlPr>
                      </m:sSupPr>
                      <m:e>
                        <m:d>
                          <m:dPr>
                            <m:ctrlPr>
                              <a:rPr lang="de-DE" sz="2200" i="1"/>
                            </m:ctrlPr>
                          </m:dPr>
                          <m:e>
                            <m:r>
                              <a:rPr lang="de-DE" sz="2200" i="1"/>
                              <m:t>𝑥</m:t>
                            </m:r>
                            <m:r>
                              <a:rPr lang="de-DE" sz="2200" i="1"/>
                              <m:t>−1</m:t>
                            </m:r>
                          </m:e>
                        </m:d>
                      </m:e>
                      <m:sup>
                        <m:r>
                          <a:rPr lang="de-DE" sz="2200" i="1"/>
                          <m:t>2</m:t>
                        </m:r>
                      </m:sup>
                    </m:sSup>
                    <m:r>
                      <a:rPr lang="de-DE" sz="2200" i="1"/>
                      <m:t>+25=25</m:t>
                    </m:r>
                  </m:oMath>
                </a14:m>
                <a:r>
                  <a:rPr lang="de-DE" sz="2200" dirty="0"/>
                  <a:t> 	|</a:t>
                </a:r>
                <a14:m>
                  <m:oMath xmlns:m="http://schemas.openxmlformats.org/officeDocument/2006/math">
                    <m:r>
                      <a:rPr lang="de-DE" sz="2200" i="1"/>
                      <m:t>−25</m:t>
                    </m:r>
                  </m:oMath>
                </a14:m>
                <a:endParaRPr lang="de-DE" sz="2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/>
                        </m:ctrlPr>
                      </m:sSupPr>
                      <m:e>
                        <m:d>
                          <m:dPr>
                            <m:ctrlPr>
                              <a:rPr lang="de-DE" sz="2200" i="1"/>
                            </m:ctrlPr>
                          </m:dPr>
                          <m:e>
                            <m:r>
                              <a:rPr lang="de-DE" sz="2200" i="1"/>
                              <m:t>𝑥</m:t>
                            </m:r>
                            <m:r>
                              <a:rPr lang="de-DE" sz="2200" i="1"/>
                              <m:t>−1</m:t>
                            </m:r>
                          </m:e>
                        </m:d>
                      </m:e>
                      <m:sup>
                        <m:r>
                          <a:rPr lang="de-DE" sz="2200" i="1"/>
                          <m:t>2</m:t>
                        </m:r>
                      </m:sup>
                    </m:sSup>
                    <m:r>
                      <a:rPr lang="de-DE" sz="2200" i="1"/>
                      <m:t>=0</m:t>
                    </m:r>
                  </m:oMath>
                </a14:m>
                <a:r>
                  <a:rPr lang="de-DE" sz="2200" dirty="0"/>
                  <a:t> 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200" dirty="0"/>
                  <a:t>Nun erkennt man sofort mit </a:t>
                </a:r>
                <a14:m>
                  <m:oMath xmlns:m="http://schemas.openxmlformats.org/officeDocument/2006/math">
                    <m:r>
                      <a:rPr lang="de-DE" sz="2200" i="1"/>
                      <m:t>𝑥</m:t>
                    </m:r>
                    <m:r>
                      <a:rPr lang="de-DE" sz="2200" i="1"/>
                      <m:t>=1</m:t>
                    </m:r>
                  </m:oMath>
                </a14:m>
                <a:r>
                  <a:rPr lang="de-DE" sz="2200" dirty="0"/>
                  <a:t> die Lösung.</a:t>
                </a:r>
              </a:p>
              <a:p>
                <a:pPr marL="0" indent="0">
                  <a:buNone/>
                </a:pPr>
                <a:endParaRPr lang="de-DE" sz="800" b="1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</a:t>
                </a:r>
                <a:r>
                  <a:rPr lang="de-DE" sz="2200" b="1" dirty="0"/>
                  <a:t>:</a:t>
                </a:r>
                <a:r>
                  <a:rPr lang="de-DE" sz="2200" dirty="0"/>
                  <a:t> Der Punkt </a:t>
                </a:r>
                <a14:m>
                  <m:oMath xmlns:m="http://schemas.openxmlformats.org/officeDocument/2006/math">
                    <m:r>
                      <a:rPr lang="de-DE" sz="2200" i="1"/>
                      <m:t>𝐶</m:t>
                    </m:r>
                    <m:d>
                      <m:dPr>
                        <m:ctrlPr>
                          <a:rPr lang="de-DE" sz="2200" i="1"/>
                        </m:ctrlPr>
                      </m:dPr>
                      <m:e>
                        <m:r>
                          <a:rPr lang="de-DE" sz="2200" i="1"/>
                          <m:t>6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/>
                            </m:ctrlPr>
                          </m:dPr>
                          <m:e>
                            <m:r>
                              <a:rPr lang="de-DE" sz="2200" i="1"/>
                              <m:t>1</m:t>
                            </m:r>
                          </m:e>
                        </m:d>
                        <m:r>
                          <a:rPr lang="de-DE" sz="2200" i="1"/>
                          <m:t>8</m:t>
                        </m:r>
                      </m:e>
                    </m:d>
                  </m:oMath>
                </a14:m>
                <a:r>
                  <a:rPr lang="de-DE" sz="2200" dirty="0"/>
                  <a:t> macht die Punkte </a:t>
                </a:r>
                <a14:m>
                  <m:oMath xmlns:m="http://schemas.openxmlformats.org/officeDocument/2006/math">
                    <m:r>
                      <a:rPr lang="de-DE" sz="2200" i="1"/>
                      <m:t>𝐴</m:t>
                    </m:r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r>
                      <a:rPr lang="de-DE" sz="2200" i="1"/>
                      <m:t>𝐵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/>
                      <m:t>𝐶</m:t>
                    </m:r>
                  </m:oMath>
                </a14:m>
                <a:r>
                  <a:rPr lang="de-DE" sz="2200" dirty="0"/>
                  <a:t> zu einem gleichschenkligen Dreieck. </a:t>
                </a:r>
                <a:endParaRPr lang="de-DE" sz="22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6732240" y="116632"/>
                <a:ext cx="2254271" cy="699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de-DE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e>
                        </m:acc>
                      </m:e>
                    </m:d>
                    <m:r>
                      <a:rPr lang="de-DE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DE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+25</m:t>
                        </m:r>
                      </m:e>
                    </m:rad>
                  </m:oMath>
                </a14:m>
                <a:endParaRPr lang="de-DE" sz="1600" dirty="0"/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16632"/>
                <a:ext cx="2254271" cy="6992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5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177" b="1" dirty="0">
                    <a:solidFill>
                      <a:srgbClr val="00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Aufgabe 6:</a:t>
                </a:r>
                <a:endParaRPr lang="de-DE" sz="2177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177" dirty="0"/>
                  <a:t>Gegeben sind die drei Punkte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177" dirty="0"/>
                  <a:t>,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177" dirty="0"/>
                  <a:t>,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6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de-DE" sz="2177" dirty="0"/>
                  <a:t>.</a:t>
                </a:r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r>
                  <a:rPr lang="de-DE" sz="2177" dirty="0"/>
                  <a:t>Zeigen Sie, dass das Dreieck </a:t>
                </a:r>
                <a14:m>
                  <m:oMath xmlns:m="http://schemas.openxmlformats.org/officeDocument/2006/math">
                    <m:r>
                      <a:rPr lang="de-DE" sz="2177" i="1" dirty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de-DE" sz="2177" dirty="0"/>
                  <a:t> gleichschenklig ist.</a:t>
                </a:r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r>
                  <a:rPr lang="de-DE" sz="2177" dirty="0"/>
                  <a:t>Bestimmen Sie die Koordinaten eines Punktes, der das Dreieck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de-DE" sz="2177" dirty="0"/>
                  <a:t> zu einem Parallelogramm ergänzt.</a:t>
                </a:r>
                <a:br>
                  <a:rPr lang="de-DE" sz="2177" dirty="0"/>
                </a:br>
                <a:r>
                  <a:rPr lang="de-DE" sz="2177" dirty="0"/>
                  <a:t>Veranschaulichen Sie durch eine Skizze, wie viele solcher Punkte es gibt</a:t>
                </a:r>
                <a:r>
                  <a:rPr lang="de-DE" sz="2177" dirty="0" smtClean="0"/>
                  <a:t>.</a:t>
                </a:r>
                <a:r>
                  <a:rPr lang="de-DE" sz="2177" dirty="0"/>
                  <a:t>							</a:t>
                </a:r>
                <a:endParaRPr lang="de-DE" sz="2177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177" dirty="0" smtClean="0"/>
                  <a:t> 							              (</a:t>
                </a:r>
                <a:r>
                  <a:rPr lang="de-DE" sz="2177" dirty="0"/>
                  <a:t>5 VP)</a:t>
                </a: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 r="-10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2015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 algn="r"/>
            <a:fld id="{11612171-5131-4161-9121-71D1E19191A1}" type="slidenum">
              <a:rPr lang="de-DE" sz="127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02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177" b="1" dirty="0">
                    <a:solidFill>
                      <a:srgbClr val="FF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Lösung:</a:t>
                </a:r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r>
                  <a:rPr lang="de-DE" sz="2177" b="1" dirty="0">
                    <a:solidFill>
                      <a:srgbClr val="0000FF"/>
                    </a:solidFill>
                  </a:rPr>
                  <a:t>Behauptung: Das Dreieck </a:t>
                </a:r>
                <a14:m>
                  <m:oMath xmlns:m="http://schemas.openxmlformats.org/officeDocument/2006/math">
                    <m:r>
                      <a:rPr lang="de-DE" sz="1996" b="1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𝑨𝑩𝑪</m:t>
                    </m:r>
                  </m:oMath>
                </a14:m>
                <a:r>
                  <a:rPr lang="de-DE" sz="2177" b="1" dirty="0">
                    <a:solidFill>
                      <a:srgbClr val="0000FF"/>
                    </a:solidFill>
                  </a:rPr>
                  <a:t> ist gleichschenklig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177" dirty="0"/>
                  <a:t>Es gilt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177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177" dirty="0"/>
                  <a:t> also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</m:d>
                    <m:r>
                      <a:rPr lang="de-DE" sz="2177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177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177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177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177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177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177" i="1">
                            <a:latin typeface="Cambria Math" panose="02040503050406030204" pitchFamily="18" charset="0"/>
                          </a:rPr>
                          <m:t>44</m:t>
                        </m:r>
                      </m:e>
                    </m:rad>
                  </m:oMath>
                </a14:m>
                <a:endParaRPr lang="de-DE" sz="2177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177" dirty="0"/>
                  <a:t>und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177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d>
                    <m:r>
                      <a:rPr lang="de-DE" sz="2177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177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177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177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177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177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177" i="1">
                            <a:latin typeface="Cambria Math" panose="02040503050406030204" pitchFamily="18" charset="0"/>
                          </a:rPr>
                          <m:t>44</m:t>
                        </m:r>
                      </m:e>
                    </m:rad>
                  </m:oMath>
                </a14:m>
                <a:r>
                  <a:rPr lang="de-DE" sz="2177" dirty="0"/>
                  <a:t>. Folglich ist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e>
                        </m:acc>
                      </m:e>
                    </m:d>
                    <m:r>
                      <a:rPr lang="de-DE" sz="2177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</m:d>
                  </m:oMath>
                </a14:m>
                <a:r>
                  <a:rPr lang="de-DE" sz="2177" dirty="0"/>
                  <a:t> und das Dreieck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de-DE" sz="2177" dirty="0"/>
                  <a:t> wie behauptet gleichschenklig.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72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177" b="1" dirty="0">
                    <a:solidFill>
                      <a:srgbClr val="0000FF"/>
                    </a:solidFill>
                  </a:rPr>
                  <a:t>b) Parallelogramm</a:t>
                </a:r>
                <a:endParaRPr lang="de-DE" sz="2177" b="1" dirty="0">
                  <a:solidFill>
                    <a:srgbClr val="0000FF"/>
                  </a:solidFill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177" dirty="0"/>
                  <a:t>Wie die nebenstehende Skizze zeigt, gibt es</a:t>
                </a:r>
                <a:br>
                  <a:rPr lang="de-DE" sz="2177" dirty="0"/>
                </a:br>
                <a:r>
                  <a:rPr lang="de-DE" sz="2177" dirty="0"/>
                  <a:t>drei Punkte,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177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177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sz="2177" dirty="0"/>
                  <a:t>, durch die das Dreieck </a:t>
                </a:r>
                <a:br>
                  <a:rPr lang="de-DE" sz="2177" dirty="0"/>
                </a:br>
                <a:r>
                  <a:rPr lang="de-DE" sz="2177" dirty="0"/>
                  <a:t>zu einem Parallelogramm ergänzt werden kann.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018" t="-8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2015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 algn="r"/>
            <a:fld id="{11612171-5131-4161-9121-71D1E19191A1}" type="slidenum">
              <a:rPr lang="de-DE" sz="1270"/>
              <a:t>8</a:t>
            </a:fld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/>
              <p:cNvSpPr/>
              <p:nvPr/>
            </p:nvSpPr>
            <p:spPr>
              <a:xfrm>
                <a:off x="8083465" y="97808"/>
                <a:ext cx="933076" cy="7621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45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51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de-DE" sz="1451" i="1" dirty="0"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0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45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51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de-DE" sz="1451" i="1" dirty="0"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6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45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51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d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465" y="97808"/>
                <a:ext cx="933076" cy="7621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Gleichschenkliges Dreieck 6"/>
          <p:cNvSpPr/>
          <p:nvPr/>
        </p:nvSpPr>
        <p:spPr>
          <a:xfrm>
            <a:off x="6988747" y="4604715"/>
            <a:ext cx="914445" cy="71849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cxnSp>
        <p:nvCxnSpPr>
          <p:cNvPr id="9" name="Gerader Verbinder 8"/>
          <p:cNvCxnSpPr/>
          <p:nvPr/>
        </p:nvCxnSpPr>
        <p:spPr>
          <a:xfrm flipV="1">
            <a:off x="7429642" y="4604715"/>
            <a:ext cx="930772" cy="14302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7870537" y="5303372"/>
            <a:ext cx="32655" cy="326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13" name="Ellipse 12"/>
          <p:cNvSpPr/>
          <p:nvPr/>
        </p:nvSpPr>
        <p:spPr>
          <a:xfrm>
            <a:off x="6972420" y="5306880"/>
            <a:ext cx="32655" cy="326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14" name="Ellipse 13"/>
          <p:cNvSpPr/>
          <p:nvPr/>
        </p:nvSpPr>
        <p:spPr>
          <a:xfrm>
            <a:off x="7430382" y="4604715"/>
            <a:ext cx="32655" cy="326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6515197" y="4611499"/>
            <a:ext cx="1845217" cy="678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>
            <a:off x="6523361" y="4618284"/>
            <a:ext cx="906281" cy="141663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8337781" y="4603312"/>
            <a:ext cx="32655" cy="3265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23" name="Ellipse 22"/>
          <p:cNvSpPr/>
          <p:nvPr/>
        </p:nvSpPr>
        <p:spPr>
          <a:xfrm>
            <a:off x="6513093" y="4597603"/>
            <a:ext cx="32655" cy="3265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24" name="Ellipse 23"/>
          <p:cNvSpPr/>
          <p:nvPr/>
        </p:nvSpPr>
        <p:spPr>
          <a:xfrm>
            <a:off x="7410158" y="6025077"/>
            <a:ext cx="32655" cy="3265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hteck 24"/>
              <p:cNvSpPr/>
              <p:nvPr/>
            </p:nvSpPr>
            <p:spPr>
              <a:xfrm>
                <a:off x="6738725" y="5257890"/>
                <a:ext cx="346762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725" y="5257890"/>
                <a:ext cx="346762" cy="3155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hteck 25"/>
              <p:cNvSpPr/>
              <p:nvPr/>
            </p:nvSpPr>
            <p:spPr>
              <a:xfrm>
                <a:off x="7870369" y="5213495"/>
                <a:ext cx="353174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0369" y="5213495"/>
                <a:ext cx="353174" cy="315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eck 26"/>
              <p:cNvSpPr/>
              <p:nvPr/>
            </p:nvSpPr>
            <p:spPr>
              <a:xfrm>
                <a:off x="7294628" y="4264642"/>
                <a:ext cx="345094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7" name="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628" y="4264642"/>
                <a:ext cx="345094" cy="3155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hteck 27"/>
              <p:cNvSpPr/>
              <p:nvPr/>
            </p:nvSpPr>
            <p:spPr>
              <a:xfrm>
                <a:off x="8310567" y="4370575"/>
                <a:ext cx="425629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0567" y="4370575"/>
                <a:ext cx="425629" cy="3155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hteck 28"/>
              <p:cNvSpPr/>
              <p:nvPr/>
            </p:nvSpPr>
            <p:spPr>
              <a:xfrm>
                <a:off x="7239843" y="6038072"/>
                <a:ext cx="429925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9" name="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843" y="6038072"/>
                <a:ext cx="429925" cy="3155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hteck 29"/>
              <p:cNvSpPr/>
              <p:nvPr/>
            </p:nvSpPr>
            <p:spPr>
              <a:xfrm>
                <a:off x="6160026" y="4333509"/>
                <a:ext cx="429925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30" name="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026" y="4333509"/>
                <a:ext cx="429925" cy="3155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6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177" dirty="0"/>
                  <a:t>Mit der Gleichung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de-DE" sz="1996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de-DE" sz="1996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0</m:t>
                        </m:r>
                        <m:sSub>
                          <m:sSub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de-DE" sz="2177" dirty="0"/>
                  <a:t> lässt sich z.B.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177" dirty="0"/>
                  <a:t> bestimmen und es gilt: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177" i="1">
                            <a:latin typeface="Cambria Math" panose="02040503050406030204" pitchFamily="18" charset="0"/>
                          </a:rPr>
                          <m:t>0</m:t>
                        </m:r>
                        <m:sSub>
                          <m:sSubPr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de-DE" sz="2177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de-DE" sz="2177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de-DE" sz="2177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177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DE" sz="2177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177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de-DE" sz="2177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17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177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177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de-DE" sz="2177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177" dirty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177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177" b="1" dirty="0"/>
                  <a:t>Ergebnis:</a:t>
                </a:r>
                <a:r>
                  <a:rPr lang="de-DE" sz="2177" dirty="0"/>
                  <a:t> Einer der Punkte, der das Dreieck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de-DE" sz="2177" dirty="0"/>
                  <a:t> zu einem </a:t>
                </a:r>
                <a:br>
                  <a:rPr lang="de-DE" sz="2177" dirty="0"/>
                </a:br>
                <a:r>
                  <a:rPr lang="de-DE" sz="2177" dirty="0"/>
                  <a:t>                  Parallelogramm ergänzt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177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177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DE" sz="2177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sz="2177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177" i="1" dirty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177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177" i="1" dirty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d>
                        <m:r>
                          <a:rPr lang="de-DE" sz="2177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de-DE" sz="2177" dirty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177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177" dirty="0"/>
                  <a:t>Analog erhält man die beiden anderen möglichen Punkte: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996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de-DE" sz="2177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996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de-DE" sz="2177" dirty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177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950" t="-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2015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pPr algn="r"/>
            <a:fld id="{11612171-5131-4161-9121-71D1E19191A1}" type="slidenum">
              <a:rPr lang="de-DE" sz="1270"/>
              <a:t>9</a:t>
            </a:fld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/>
              <p:cNvSpPr/>
              <p:nvPr/>
            </p:nvSpPr>
            <p:spPr>
              <a:xfrm>
                <a:off x="8083465" y="97808"/>
                <a:ext cx="933076" cy="7621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45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51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de-DE" sz="1451" i="1" dirty="0"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0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45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51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de-DE" sz="1451" i="1" dirty="0">
                  <a:latin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6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45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51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d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465" y="97808"/>
                <a:ext cx="933076" cy="7621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Gleichschenkliges Dreieck 6"/>
          <p:cNvSpPr/>
          <p:nvPr/>
        </p:nvSpPr>
        <p:spPr>
          <a:xfrm>
            <a:off x="6988747" y="2462723"/>
            <a:ext cx="914445" cy="71849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cxnSp>
        <p:nvCxnSpPr>
          <p:cNvPr id="9" name="Gerader Verbinder 8"/>
          <p:cNvCxnSpPr>
            <a:stCxn id="12" idx="6"/>
          </p:cNvCxnSpPr>
          <p:nvPr/>
        </p:nvCxnSpPr>
        <p:spPr>
          <a:xfrm flipV="1">
            <a:off x="7903192" y="2462724"/>
            <a:ext cx="457222" cy="71498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7870537" y="3161380"/>
            <a:ext cx="32655" cy="326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13" name="Ellipse 12"/>
          <p:cNvSpPr/>
          <p:nvPr/>
        </p:nvSpPr>
        <p:spPr>
          <a:xfrm>
            <a:off x="6972420" y="3164888"/>
            <a:ext cx="32655" cy="326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14" name="Ellipse 13"/>
          <p:cNvSpPr/>
          <p:nvPr/>
        </p:nvSpPr>
        <p:spPr>
          <a:xfrm>
            <a:off x="7430382" y="2462723"/>
            <a:ext cx="32655" cy="326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cxnSp>
        <p:nvCxnSpPr>
          <p:cNvPr id="15" name="Gerade Verbindung mit Pfeil 14"/>
          <p:cNvCxnSpPr>
            <a:stCxn id="14" idx="7"/>
          </p:cNvCxnSpPr>
          <p:nvPr/>
        </p:nvCxnSpPr>
        <p:spPr>
          <a:xfrm>
            <a:off x="7458255" y="2467505"/>
            <a:ext cx="902159" cy="87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8337781" y="2461320"/>
            <a:ext cx="32655" cy="3265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hteck 24"/>
              <p:cNvSpPr/>
              <p:nvPr/>
            </p:nvSpPr>
            <p:spPr>
              <a:xfrm>
                <a:off x="6738725" y="3115898"/>
                <a:ext cx="346762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725" y="3115898"/>
                <a:ext cx="346762" cy="3155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hteck 25"/>
              <p:cNvSpPr/>
              <p:nvPr/>
            </p:nvSpPr>
            <p:spPr>
              <a:xfrm>
                <a:off x="7870369" y="3071504"/>
                <a:ext cx="353174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0369" y="3071504"/>
                <a:ext cx="353174" cy="315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eck 26"/>
              <p:cNvSpPr/>
              <p:nvPr/>
            </p:nvSpPr>
            <p:spPr>
              <a:xfrm>
                <a:off x="7294628" y="2122650"/>
                <a:ext cx="345094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7" name="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628" y="2122650"/>
                <a:ext cx="345094" cy="3155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hteck 27"/>
              <p:cNvSpPr/>
              <p:nvPr/>
            </p:nvSpPr>
            <p:spPr>
              <a:xfrm>
                <a:off x="8310567" y="2228584"/>
                <a:ext cx="425629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451" dirty="0"/>
              </a:p>
            </p:txBody>
          </p:sp>
        </mc:Choice>
        <mc:Fallback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0567" y="2228584"/>
                <a:ext cx="425629" cy="3155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rader Verbinder 30"/>
          <p:cNvCxnSpPr/>
          <p:nvPr/>
        </p:nvCxnSpPr>
        <p:spPr>
          <a:xfrm>
            <a:off x="4833270" y="4539397"/>
            <a:ext cx="1371667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1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Bildschirmpräsentation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F52</vt:lpstr>
      <vt:lpstr>Wingdings</vt:lpstr>
      <vt:lpstr>Wingdings 2</vt:lpstr>
      <vt:lpstr>Galathea</vt:lpstr>
      <vt:lpstr>Aufgabe 1</vt:lpstr>
      <vt:lpstr>Aufgabe 1 – Lösung</vt:lpstr>
      <vt:lpstr>Aufgabe 1 – Lösung</vt:lpstr>
      <vt:lpstr>Aufgabe 2</vt:lpstr>
      <vt:lpstr>Aufgabe 2 – Lösung</vt:lpstr>
      <vt:lpstr>Aufgabe 2 – Lösung</vt:lpstr>
      <vt:lpstr>Pflichtteil 2015</vt:lpstr>
      <vt:lpstr>Pflichtteil 2015</vt:lpstr>
      <vt:lpstr>Pflichtteil 2015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258</cp:revision>
  <dcterms:created xsi:type="dcterms:W3CDTF">2013-03-17T05:38:34Z</dcterms:created>
  <dcterms:modified xsi:type="dcterms:W3CDTF">2018-01-29T16:14:57Z</dcterms:modified>
</cp:coreProperties>
</file>